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7" r:id="rId2"/>
    <p:sldId id="286" r:id="rId3"/>
    <p:sldId id="296" r:id="rId4"/>
    <p:sldId id="282" r:id="rId5"/>
    <p:sldId id="294" r:id="rId6"/>
    <p:sldId id="284" r:id="rId7"/>
    <p:sldId id="297" r:id="rId8"/>
    <p:sldId id="298" r:id="rId9"/>
    <p:sldId id="299" r:id="rId10"/>
    <p:sldId id="285" r:id="rId11"/>
    <p:sldId id="283" r:id="rId12"/>
    <p:sldId id="292" r:id="rId13"/>
    <p:sldId id="300" r:id="rId14"/>
    <p:sldId id="302" r:id="rId15"/>
    <p:sldId id="303" r:id="rId16"/>
    <p:sldId id="304" r:id="rId17"/>
    <p:sldId id="305" r:id="rId18"/>
    <p:sldId id="290" r:id="rId19"/>
    <p:sldId id="309" r:id="rId20"/>
    <p:sldId id="306" r:id="rId21"/>
    <p:sldId id="291" r:id="rId22"/>
    <p:sldId id="308" r:id="rId23"/>
    <p:sldId id="310" r:id="rId24"/>
    <p:sldId id="311" r:id="rId25"/>
    <p:sldId id="312" r:id="rId26"/>
    <p:sldId id="307" r:id="rId27"/>
    <p:sldId id="293" r:id="rId28"/>
    <p:sldId id="275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A44"/>
    <a:srgbClr val="7030A0"/>
    <a:srgbClr val="FF62C9"/>
    <a:srgbClr val="01B0F2"/>
    <a:srgbClr val="FF9C3A"/>
    <a:srgbClr val="FF9400"/>
    <a:srgbClr val="0304F3"/>
    <a:srgbClr val="35BA98"/>
    <a:srgbClr val="00AC4E"/>
    <a:srgbClr val="008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9"/>
    <p:restoredTop sz="93671"/>
  </p:normalViewPr>
  <p:slideViewPr>
    <p:cSldViewPr snapToGrid="0" snapToObjects="1">
      <p:cViewPr varScale="1">
        <p:scale>
          <a:sx n="88" d="100"/>
          <a:sy n="88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011D5-A89D-3C40-96FB-B055EA86E4B0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8422B-C679-7E40-ACCE-CF109BBD4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6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1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1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3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2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4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8422B-C679-7E40-ACCE-CF109BBD43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3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0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5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0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1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6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E8E2-F4A3-774A-868E-451F03CC6A9A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6DD5-0C43-EE43-86A4-358FB0217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8ADC7-9CC2-8343-A39D-7037AF4F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OC meeting: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presentation</a:t>
            </a:r>
            <a:endParaRPr lang="it-I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BED8F3-74E0-C947-BD9F-74A034A0A906}"/>
              </a:ext>
            </a:extLst>
          </p:cNvPr>
          <p:cNvSpPr txBox="1">
            <a:spLocks/>
          </p:cNvSpPr>
          <p:nvPr/>
        </p:nvSpPr>
        <p:spPr>
          <a:xfrm>
            <a:off x="838200" y="5798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000" dirty="0"/>
              <a:t>Candidate: Aidas Aglinskas. Supervisor: Scott L. Fairhall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D2A2BD-9CC9-EF4D-9A61-E5E214082E7E}"/>
              </a:ext>
            </a:extLst>
          </p:cNvPr>
          <p:cNvSpPr txBox="1">
            <a:spLocks/>
          </p:cNvSpPr>
          <p:nvPr/>
        </p:nvSpPr>
        <p:spPr>
          <a:xfrm>
            <a:off x="967451" y="241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000" dirty="0"/>
              <a:t>Organization of </a:t>
            </a:r>
            <a:r>
              <a:rPr lang="it-IT" sz="3000" dirty="0" err="1"/>
              <a:t>conceptual</a:t>
            </a:r>
            <a:r>
              <a:rPr lang="it-IT" sz="3000" dirty="0"/>
              <a:t> </a:t>
            </a:r>
            <a:r>
              <a:rPr lang="it-IT" sz="3000" dirty="0" err="1"/>
              <a:t>knowledge</a:t>
            </a:r>
            <a:r>
              <a:rPr lang="it-IT" sz="3000" dirty="0"/>
              <a:t> </a:t>
            </a:r>
            <a:r>
              <a:rPr lang="it-IT" sz="3000" dirty="0" err="1"/>
              <a:t>within</a:t>
            </a:r>
            <a:r>
              <a:rPr lang="it-IT" sz="3000" dirty="0"/>
              <a:t> brain networks</a:t>
            </a:r>
          </a:p>
        </p:txBody>
      </p:sp>
    </p:spTree>
    <p:extLst>
      <p:ext uri="{BB962C8B-B14F-4D97-AF65-F5344CB8AC3E}">
        <p14:creationId xmlns:p14="http://schemas.microsoft.com/office/powerpoint/2010/main" val="10356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48105-4E58-3D4F-A560-66A36A12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5" y="2347872"/>
            <a:ext cx="5728984" cy="3595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D7071E-9B89-6140-B2C9-6D26938A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RT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b="1" dirty="0" err="1"/>
              <a:t>subjective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70642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7316-93FE-9040-93ED-A8B23EA7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73" y="2625060"/>
            <a:ext cx="5728984" cy="359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48105-4E58-3D4F-A560-66A36A12D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5" y="2347872"/>
            <a:ext cx="5728984" cy="3595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27842D-571C-8245-99E0-81198ECF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RT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b="1" dirty="0" err="1"/>
              <a:t>subjective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7171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08858-6DD3-E74F-8FF3-76CCF6E2D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RT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b="1" dirty="0" err="1"/>
              <a:t>subjective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endParaRPr lang="it-IT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4F3EC3-7EEA-FE48-B690-3B38B60D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42" y="1960081"/>
            <a:ext cx="7126318" cy="48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CCF237-349B-B141-9695-E7E00CC0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2: </a:t>
            </a:r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D2BE8FE-7F67-9D45-AB6A-0DD1AF21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279" y="5558366"/>
            <a:ext cx="64858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charset="0"/>
              </a:rPr>
              <a:t>- 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ata were extracted from independently defined ROIs (N=42), regionally averaged, correlated and subjected to clustering analysis.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BC897F-D563-124F-8672-A54FA021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55" y="1634635"/>
            <a:ext cx="3246550" cy="1705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83CD75-8EB2-2941-9256-49659468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315" y="1741745"/>
            <a:ext cx="5464796" cy="38166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E2B8AD-537C-A444-8982-C14238B4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8" y="1897870"/>
            <a:ext cx="4894207" cy="405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01FC7-8378-7649-93C5-03E17D0D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3352800"/>
            <a:ext cx="2667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7787FC-0E2A-8B4E-BE1E-387AD799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2: </a:t>
            </a:r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6B01CC-F541-DE41-A4A7-1DA51726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7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Goals</a:t>
            </a:r>
            <a:r>
              <a:rPr lang="it-IT" dirty="0"/>
              <a:t>:</a:t>
            </a:r>
          </a:p>
          <a:p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competing</a:t>
            </a:r>
            <a:r>
              <a:rPr lang="it-IT" dirty="0"/>
              <a:t> </a:t>
            </a:r>
            <a:r>
              <a:rPr lang="it-IT" dirty="0" err="1"/>
              <a:t>hypotheses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regional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pPr lvl="1"/>
            <a:r>
              <a:rPr lang="en-US" dirty="0"/>
              <a:t>E.g. ATL in nominal, social or semantic processing</a:t>
            </a:r>
            <a:endParaRPr lang="it-IT" dirty="0"/>
          </a:p>
          <a:p>
            <a:r>
              <a:rPr lang="it-IT" dirty="0"/>
              <a:t>Gain </a:t>
            </a:r>
            <a:r>
              <a:rPr lang="it-IT" dirty="0" err="1"/>
              <a:t>insight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systems-level</a:t>
            </a:r>
            <a:r>
              <a:rPr lang="it-IT" dirty="0"/>
              <a:t> </a:t>
            </a:r>
            <a:r>
              <a:rPr lang="it-IT" dirty="0" err="1"/>
              <a:t>organisation</a:t>
            </a:r>
            <a:endParaRPr lang="it-IT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35ACDA-7A54-6E45-BB84-AD910920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3093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251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7787FC-0E2A-8B4E-BE1E-387AD799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2: </a:t>
            </a:r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35ACDA-7A54-6E45-BB84-AD910920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3093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0FD74-FCE3-DE4E-8CDD-9A2E5A4C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286" y="2867465"/>
            <a:ext cx="6808121" cy="378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B60141-BCF5-FC46-BD1E-72A9A95D4AF7}"/>
              </a:ext>
            </a:extLst>
          </p:cNvPr>
          <p:cNvSpPr/>
          <p:nvPr/>
        </p:nvSpPr>
        <p:spPr>
          <a:xfrm>
            <a:off x="838200" y="2107773"/>
            <a:ext cx="49384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ATL shows cognitive </a:t>
            </a:r>
            <a:r>
              <a:rPr lang="it-IT" sz="2800" dirty="0" err="1"/>
              <a:t>tuning</a:t>
            </a:r>
            <a:r>
              <a:rPr lang="it-IT" sz="2800" dirty="0"/>
              <a:t> for social </a:t>
            </a:r>
            <a:r>
              <a:rPr lang="it-IT" sz="2800" dirty="0" err="1"/>
              <a:t>tasks</a:t>
            </a:r>
            <a:r>
              <a:rPr lang="it-IT" sz="2800" dirty="0"/>
              <a:t> </a:t>
            </a:r>
            <a:r>
              <a:rPr lang="it-IT" sz="2800" dirty="0" err="1"/>
              <a:t>while</a:t>
            </a:r>
            <a:r>
              <a:rPr lang="it-IT" sz="2800" dirty="0"/>
              <a:t> IFG shows </a:t>
            </a:r>
            <a:r>
              <a:rPr lang="it-IT" sz="2800" dirty="0" err="1"/>
              <a:t>preference</a:t>
            </a:r>
            <a:r>
              <a:rPr lang="it-IT" sz="2800" dirty="0"/>
              <a:t> for </a:t>
            </a:r>
            <a:r>
              <a:rPr lang="it-IT" sz="2800" dirty="0" err="1"/>
              <a:t>proper</a:t>
            </a:r>
            <a:r>
              <a:rPr lang="it-IT" sz="2800" dirty="0"/>
              <a:t> </a:t>
            </a:r>
            <a:r>
              <a:rPr lang="it-IT" sz="2800" dirty="0" err="1"/>
              <a:t>naming</a:t>
            </a:r>
            <a:r>
              <a:rPr lang="it-IT" sz="2800" dirty="0"/>
              <a:t> </a:t>
            </a:r>
            <a:r>
              <a:rPr lang="it-IT" sz="2800" dirty="0" err="1"/>
              <a:t>tasks</a:t>
            </a:r>
            <a:r>
              <a:rPr lang="it-IT" sz="2800" dirty="0"/>
              <a:t> </a:t>
            </a:r>
            <a:r>
              <a:rPr lang="it-IT" sz="2800" dirty="0" err="1"/>
              <a:t>instead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502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7787FC-0E2A-8B4E-BE1E-387AD799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2: </a:t>
            </a:r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35ACDA-7A54-6E45-BB84-AD910920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3093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60141-BCF5-FC46-BD1E-72A9A95D4AF7}"/>
              </a:ext>
            </a:extLst>
          </p:cNvPr>
          <p:cNvSpPr/>
          <p:nvPr/>
        </p:nvSpPr>
        <p:spPr>
          <a:xfrm>
            <a:off x="593273" y="2107773"/>
            <a:ext cx="45883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989" indent="-524989">
              <a:buSzPct val="75000"/>
              <a:buChar char="•"/>
              <a:defRPr sz="1200"/>
            </a:pPr>
            <a:r>
              <a:rPr lang="it-IT" sz="2800" dirty="0" err="1"/>
              <a:t>Accessing</a:t>
            </a:r>
            <a:r>
              <a:rPr lang="it-IT" sz="2800" dirty="0"/>
              <a:t> </a:t>
            </a:r>
            <a:r>
              <a:rPr lang="it-IT" sz="2800" dirty="0" err="1"/>
              <a:t>episodic</a:t>
            </a:r>
            <a:r>
              <a:rPr lang="it-IT" sz="2800" dirty="0"/>
              <a:t> &amp; </a:t>
            </a:r>
            <a:r>
              <a:rPr lang="it-IT" sz="2800" dirty="0" err="1"/>
              <a:t>biographical</a:t>
            </a:r>
            <a:r>
              <a:rPr lang="it-IT" sz="2800" dirty="0"/>
              <a:t> </a:t>
            </a:r>
            <a:r>
              <a:rPr lang="it-IT" sz="2800" dirty="0" err="1"/>
              <a:t>knowledge</a:t>
            </a:r>
            <a:r>
              <a:rPr lang="it-IT" sz="2800" dirty="0"/>
              <a:t> </a:t>
            </a:r>
            <a:r>
              <a:rPr lang="it-IT" sz="2800" dirty="0" err="1"/>
              <a:t>relies</a:t>
            </a:r>
            <a:r>
              <a:rPr lang="it-IT" sz="2800" dirty="0"/>
              <a:t> on </a:t>
            </a:r>
            <a:r>
              <a:rPr lang="it-IT" sz="2800" dirty="0" err="1"/>
              <a:t>similar</a:t>
            </a:r>
            <a:r>
              <a:rPr lang="it-IT" sz="2800" dirty="0"/>
              <a:t> </a:t>
            </a:r>
            <a:r>
              <a:rPr lang="it-IT" sz="2800" dirty="0" err="1"/>
              <a:t>neural</a:t>
            </a:r>
            <a:r>
              <a:rPr lang="it-IT" sz="2800" dirty="0"/>
              <a:t> </a:t>
            </a:r>
            <a:r>
              <a:rPr lang="it-IT" sz="2800" dirty="0" err="1"/>
              <a:t>substrates</a:t>
            </a:r>
            <a:r>
              <a:rPr lang="it-IT" sz="2800" dirty="0"/>
              <a:t>, </a:t>
            </a:r>
            <a:r>
              <a:rPr lang="it-IT" sz="2800" dirty="0" err="1"/>
              <a:t>as</a:t>
            </a:r>
            <a:r>
              <a:rPr lang="it-IT" sz="2800" dirty="0"/>
              <a:t>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physical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social </a:t>
            </a:r>
            <a:r>
              <a:rPr lang="it-IT" sz="2800" dirty="0" err="1"/>
              <a:t>knowledge</a:t>
            </a:r>
            <a:r>
              <a:rPr lang="it-IT" sz="2800" dirty="0"/>
              <a:t>. </a:t>
            </a:r>
          </a:p>
          <a:p>
            <a:pPr marL="524989" indent="-524989">
              <a:buSzPct val="75000"/>
              <a:buChar char="•"/>
              <a:defRPr sz="1200"/>
            </a:pPr>
            <a:r>
              <a:rPr lang="it-IT" sz="2800" dirty="0" err="1"/>
              <a:t>Nominal</a:t>
            </a:r>
            <a:r>
              <a:rPr lang="it-IT" sz="2800" dirty="0"/>
              <a:t> </a:t>
            </a:r>
            <a:r>
              <a:rPr lang="it-IT" sz="2800" dirty="0" err="1"/>
              <a:t>knowledge</a:t>
            </a:r>
            <a:r>
              <a:rPr lang="it-IT" sz="2800" dirty="0"/>
              <a:t> </a:t>
            </a:r>
            <a:r>
              <a:rPr lang="it-IT" sz="2800" dirty="0" err="1"/>
              <a:t>retrieval</a:t>
            </a:r>
            <a:r>
              <a:rPr lang="it-IT" sz="2800" dirty="0"/>
              <a:t> </a:t>
            </a:r>
            <a:r>
              <a:rPr lang="it-IT" sz="2800" dirty="0" err="1"/>
              <a:t>relies</a:t>
            </a:r>
            <a:r>
              <a:rPr lang="it-IT" sz="2800" dirty="0"/>
              <a:t> on a </a:t>
            </a:r>
            <a:r>
              <a:rPr lang="it-IT" sz="2800" dirty="0" err="1"/>
              <a:t>unique</a:t>
            </a:r>
            <a:r>
              <a:rPr lang="it-IT" sz="2800" dirty="0"/>
              <a:t> </a:t>
            </a:r>
            <a:r>
              <a:rPr lang="it-IT" sz="2800" dirty="0" err="1"/>
              <a:t>topography</a:t>
            </a:r>
            <a:r>
              <a:rPr lang="it-IT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3259F-6DEE-CE49-A733-8D14EEE7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31" y="1494241"/>
            <a:ext cx="6765506" cy="48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6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7787FC-0E2A-8B4E-BE1E-387AD799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2: </a:t>
            </a:r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35ACDA-7A54-6E45-BB84-AD910920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3093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13161-B317-FE48-B3D5-BB242FAE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26" y="1319245"/>
            <a:ext cx="6377801" cy="54017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44AC99-71D3-0249-AEE9-7B620AFEDC9C}"/>
              </a:ext>
            </a:extLst>
          </p:cNvPr>
          <p:cNvSpPr/>
          <p:nvPr/>
        </p:nvSpPr>
        <p:spPr>
          <a:xfrm>
            <a:off x="667657" y="1547384"/>
            <a:ext cx="5094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989" indent="-524989" algn="just">
              <a:buSzPct val="75000"/>
              <a:buChar char="•"/>
              <a:defRPr sz="1200"/>
            </a:pPr>
            <a:r>
              <a:rPr lang="en-US" sz="2000" dirty="0"/>
              <a:t>Core regions (OFA, FFA, pSTS) form coordinate with frontal (OFC &amp; IFG) regions, possibly reflecting top-down control. </a:t>
            </a:r>
          </a:p>
          <a:p>
            <a:pPr marL="524989" indent="-524989" algn="just">
              <a:buSzPct val="75000"/>
              <a:buChar char="•"/>
              <a:defRPr sz="1200"/>
            </a:pPr>
            <a:r>
              <a:rPr lang="en-US" sz="2000" dirty="0"/>
              <a:t>Regions in the internalized </a:t>
            </a:r>
            <a:r>
              <a:rPr lang="en-US" sz="2000" dirty="0" err="1"/>
              <a:t>semnatic</a:t>
            </a:r>
            <a:r>
              <a:rPr lang="en-US" sz="2000" dirty="0"/>
              <a:t> network preserve their relationship during task.</a:t>
            </a:r>
          </a:p>
          <a:p>
            <a:pPr marL="524989" indent="-524989" algn="just">
              <a:buSzPct val="75000"/>
              <a:buChar char="•"/>
              <a:defRPr sz="1200"/>
            </a:pPr>
            <a:r>
              <a:rPr lang="en-US" sz="2000" dirty="0" err="1"/>
              <a:t>atFP</a:t>
            </a:r>
            <a:r>
              <a:rPr lang="en-US" sz="2000" dirty="0"/>
              <a:t> shares representational similarity with Amygdala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9289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E00-5DBA-7D48-A1BC-DFC01FC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3: </a:t>
            </a:r>
            <a:r>
              <a:rPr lang="it-IT" dirty="0" err="1"/>
              <a:t>Names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B46D-4C48-724E-AF9E-255CB17F4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Replication and </a:t>
            </a:r>
            <a:r>
              <a:rPr lang="it-IT" dirty="0" err="1"/>
              <a:t>extension</a:t>
            </a:r>
            <a:r>
              <a:rPr lang="it-IT" dirty="0"/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024160-99C0-6E40-83AA-E55C7EDC3838}"/>
              </a:ext>
            </a:extLst>
          </p:cNvPr>
          <p:cNvGrpSpPr/>
          <p:nvPr/>
        </p:nvGrpSpPr>
        <p:grpSpPr>
          <a:xfrm>
            <a:off x="6486498" y="1825625"/>
            <a:ext cx="5447701" cy="4678035"/>
            <a:chOff x="6537298" y="2056625"/>
            <a:chExt cx="5447701" cy="46780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05D0A0-BE82-C845-B8CE-CA20F7915279}"/>
                </a:ext>
              </a:extLst>
            </p:cNvPr>
            <p:cNvSpPr txBox="1"/>
            <p:nvPr/>
          </p:nvSpPr>
          <p:spPr>
            <a:xfrm>
              <a:off x="9560174" y="4315784"/>
              <a:ext cx="207948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2B0F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Trustworthy?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CC61A-6BEB-E148-9266-607305841838}"/>
                </a:ext>
              </a:extLst>
            </p:cNvPr>
            <p:cNvGrpSpPr/>
            <p:nvPr/>
          </p:nvGrpSpPr>
          <p:grpSpPr>
            <a:xfrm>
              <a:off x="6537298" y="2056625"/>
              <a:ext cx="5447701" cy="4678035"/>
              <a:chOff x="6537298" y="2056625"/>
              <a:chExt cx="5447701" cy="467803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C29341C-7741-2A43-998A-060A5CF70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9128" t="-8162" r="9408"/>
              <a:stretch/>
            </p:blipFill>
            <p:spPr>
              <a:xfrm>
                <a:off x="6537298" y="2821253"/>
                <a:ext cx="1614966" cy="199696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0BF66-6E1A-7647-BC92-5645E50F9659}"/>
                  </a:ext>
                </a:extLst>
              </p:cNvPr>
              <p:cNvSpPr txBox="1"/>
              <p:nvPr/>
            </p:nvSpPr>
            <p:spPr>
              <a:xfrm>
                <a:off x="6603373" y="2056625"/>
                <a:ext cx="1157368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882B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Name?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F5FE74-6966-944A-98CD-3A85CA686DFC}"/>
                  </a:ext>
                </a:extLst>
              </p:cNvPr>
              <p:cNvSpPr txBox="1"/>
              <p:nvPr/>
            </p:nvSpPr>
            <p:spPr>
              <a:xfrm>
                <a:off x="9169064" y="5746933"/>
                <a:ext cx="772647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Job?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33E9FF-9172-1443-80FE-04A888B19422}"/>
                  </a:ext>
                </a:extLst>
              </p:cNvPr>
              <p:cNvSpPr txBox="1"/>
              <p:nvPr/>
            </p:nvSpPr>
            <p:spPr>
              <a:xfrm>
                <a:off x="9075224" y="2870707"/>
                <a:ext cx="1732975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>
                    <a:ln>
                      <a:noFill/>
                    </a:ln>
                    <a:solidFill>
                      <a:srgbClr val="FF9C3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Attractive?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F40247-2DAA-8C45-89E9-E3E1F1EC5580}"/>
                  </a:ext>
                </a:extLst>
              </p:cNvPr>
              <p:cNvSpPr txBox="1"/>
              <p:nvPr/>
            </p:nvSpPr>
            <p:spPr>
              <a:xfrm>
                <a:off x="9649568" y="3816718"/>
                <a:ext cx="147476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>
                    <a:ln>
                      <a:noFill/>
                    </a:ln>
                    <a:solidFill>
                      <a:srgbClr val="02B0F2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Friendly?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0C1114-3EAD-404F-B8C7-9D71FD7DFD5D}"/>
                  </a:ext>
                </a:extLst>
              </p:cNvPr>
              <p:cNvSpPr txBox="1"/>
              <p:nvPr/>
            </p:nvSpPr>
            <p:spPr>
              <a:xfrm>
                <a:off x="9445971" y="3317652"/>
                <a:ext cx="2539028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>
                    <a:ln>
                      <a:noFill/>
                    </a:ln>
                    <a:solidFill>
                      <a:srgbClr val="FF9C3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Distinctive face?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A8773-90EB-DD40-8935-3DF5F422C43F}"/>
                  </a:ext>
                </a:extLst>
              </p:cNvPr>
              <p:cNvSpPr txBox="1"/>
              <p:nvPr/>
            </p:nvSpPr>
            <p:spPr>
              <a:xfrm>
                <a:off x="8387697" y="5260855"/>
                <a:ext cx="2248564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1">
                    <a:solidFill>
                      <a:srgbClr val="FF62C8"/>
                    </a:solidFill>
                  </a:rPr>
                  <a:t>First memory</a:t>
                </a:r>
                <a:r>
                  <a:rPr kumimoji="0" lang="en-US" sz="2800" b="1" i="0" u="none" strike="noStrike" cap="none" spc="0" normalizeH="0" baseline="0">
                    <a:ln>
                      <a:noFill/>
                    </a:ln>
                    <a:solidFill>
                      <a:srgbClr val="FF62C8"/>
                    </a:solidFill>
                    <a:effectLst/>
                    <a:uFillTx/>
                    <a:sym typeface="Helvetica Light"/>
                  </a:rPr>
                  <a:t>?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044C44-BDC4-9C48-AFFF-8084592FDE25}"/>
                  </a:ext>
                </a:extLst>
              </p:cNvPr>
              <p:cNvSpPr txBox="1"/>
              <p:nvPr/>
            </p:nvSpPr>
            <p:spPr>
              <a:xfrm>
                <a:off x="6663943" y="6201181"/>
                <a:ext cx="2985625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Know much about</a:t>
                </a: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FillTx/>
                    <a:sym typeface="Helvetica Light"/>
                  </a:rPr>
                  <a:t>?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32C04-4E18-E742-8562-F0BF2FD5E347}"/>
                  </a:ext>
                </a:extLst>
              </p:cNvPr>
              <p:cNvSpPr txBox="1"/>
              <p:nvPr/>
            </p:nvSpPr>
            <p:spPr>
              <a:xfrm>
                <a:off x="9628999" y="4771661"/>
                <a:ext cx="1465080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>
                    <a:ln>
                      <a:noFill/>
                    </a:ln>
                    <a:solidFill>
                      <a:srgbClr val="FF62C8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Familiar?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AE7A5F-CBEF-454A-AFE6-98A1B57E2043}"/>
                  </a:ext>
                </a:extLst>
              </p:cNvPr>
              <p:cNvSpPr txBox="1"/>
              <p:nvPr/>
            </p:nvSpPr>
            <p:spPr>
              <a:xfrm>
                <a:off x="7526333" y="2435676"/>
                <a:ext cx="2545569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882B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Common name?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894328-90BD-6741-BF34-621F63EB92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209" b="13051"/>
              <a:stretch/>
            </p:blipFill>
            <p:spPr>
              <a:xfrm>
                <a:off x="7740860" y="3184726"/>
                <a:ext cx="1784901" cy="180250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  <a:sp3d extrusionH="50800" contourW="19050"/>
            </p:spPr>
          </p:pic>
        </p:grpSp>
      </p:grpSp>
    </p:spTree>
    <p:extLst>
      <p:ext uri="{BB962C8B-B14F-4D97-AF65-F5344CB8AC3E}">
        <p14:creationId xmlns:p14="http://schemas.microsoft.com/office/powerpoint/2010/main" val="255735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E00-5DBA-7D48-A1BC-DFC01FC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3: </a:t>
            </a:r>
            <a:r>
              <a:rPr lang="it-IT" dirty="0" err="1"/>
              <a:t>Names</a:t>
            </a:r>
            <a:endParaRPr lang="it-IT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BAC184-1BC0-054A-A6C7-9DABB05D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71" y="3654545"/>
            <a:ext cx="5308600" cy="281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C263C3-C328-E841-82E0-A01FEFB4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" y="1690688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7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D5A7-65C9-AF40-9FCB-9AB711CF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6778-EC21-7E46-860D-EFFBF077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Goal: to investigate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cognitions</a:t>
            </a:r>
            <a:r>
              <a:rPr lang="it-IT" dirty="0"/>
              <a:t> are </a:t>
            </a:r>
            <a:r>
              <a:rPr lang="it-IT" dirty="0" err="1"/>
              <a:t>represented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brain networks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Chapter</a:t>
            </a:r>
            <a:r>
              <a:rPr lang="it-IT" dirty="0"/>
              <a:t> 1.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  <a:p>
            <a:pPr marL="0" indent="0">
              <a:buNone/>
            </a:pPr>
            <a:r>
              <a:rPr lang="it-IT" dirty="0" err="1"/>
              <a:t>Chapter</a:t>
            </a:r>
            <a:r>
              <a:rPr lang="it-IT" dirty="0"/>
              <a:t> 2.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– </a:t>
            </a:r>
            <a:r>
              <a:rPr lang="it-IT" dirty="0" err="1"/>
              <a:t>faces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Chapter</a:t>
            </a:r>
            <a:r>
              <a:rPr lang="it-IT" dirty="0"/>
              <a:t> 3.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– </a:t>
            </a:r>
            <a:r>
              <a:rPr lang="it-IT" dirty="0" err="1"/>
              <a:t>names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Chapter</a:t>
            </a:r>
            <a:r>
              <a:rPr lang="it-IT" dirty="0"/>
              <a:t> 4.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knowledge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67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7B9141-6E73-4F46-9943-14DB3ECB1F9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3: </a:t>
            </a:r>
            <a:r>
              <a:rPr lang="it-IT" dirty="0" err="1"/>
              <a:t>Names</a:t>
            </a:r>
            <a:endParaRPr lang="it-IT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C4C284-0A6A-E648-ABA8-761AA88C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9"/>
          <a:stretch/>
        </p:blipFill>
        <p:spPr>
          <a:xfrm>
            <a:off x="671154" y="252587"/>
            <a:ext cx="10562903" cy="31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7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7B9141-6E73-4F46-9943-14DB3ECB1F9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3: </a:t>
            </a:r>
            <a:r>
              <a:rPr lang="it-IT" dirty="0" err="1"/>
              <a:t>Names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6D513-FCD5-B84A-BDA5-B6118489C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38"/>
          <a:stretch/>
        </p:blipFill>
        <p:spPr>
          <a:xfrm>
            <a:off x="761305" y="2949261"/>
            <a:ext cx="10562903" cy="355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C4C284-0A6A-E648-ABA8-761AA88C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9"/>
          <a:stretch/>
        </p:blipFill>
        <p:spPr>
          <a:xfrm>
            <a:off x="671154" y="252587"/>
            <a:ext cx="10562903" cy="31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25F68-5D44-6549-B4C4-B1F93E26A1F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4: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3646F-757E-2E41-8F96-40352A3F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07" y="2861070"/>
            <a:ext cx="6136604" cy="399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AD5BBD5-2AEA-4C4B-80A8-CB5AEA4DAFF1}"/>
              </a:ext>
            </a:extLst>
          </p:cNvPr>
          <p:cNvSpPr txBox="1">
            <a:spLocks/>
          </p:cNvSpPr>
          <p:nvPr/>
        </p:nvSpPr>
        <p:spPr>
          <a:xfrm>
            <a:off x="990600" y="1416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 - </a:t>
            </a:r>
            <a:r>
              <a:rPr lang="it-IT" sz="2800" dirty="0" err="1"/>
              <a:t>Different</a:t>
            </a:r>
            <a:r>
              <a:rPr lang="it-IT" sz="2800" dirty="0"/>
              <a:t> </a:t>
            </a:r>
            <a:r>
              <a:rPr lang="it-IT" sz="2800" dirty="0" err="1"/>
              <a:t>categories</a:t>
            </a:r>
            <a:r>
              <a:rPr lang="it-IT" sz="2800" dirty="0"/>
              <a:t> </a:t>
            </a:r>
            <a:r>
              <a:rPr lang="it-IT" sz="2800" dirty="0" err="1"/>
              <a:t>selected</a:t>
            </a:r>
            <a:r>
              <a:rPr lang="it-IT" sz="2800" dirty="0"/>
              <a:t> from a large corpus (in progress)</a:t>
            </a:r>
          </a:p>
          <a:p>
            <a:endParaRPr lang="it-IT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FC5EE-4E62-BB48-B285-857CB771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61" y="4164800"/>
            <a:ext cx="2827978" cy="25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25F68-5D44-6549-B4C4-B1F93E26A1F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4: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D5BBD5-2AEA-4C4B-80A8-CB5AEA4DAFF1}"/>
              </a:ext>
            </a:extLst>
          </p:cNvPr>
          <p:cNvSpPr txBox="1">
            <a:spLocks/>
          </p:cNvSpPr>
          <p:nvPr/>
        </p:nvSpPr>
        <p:spPr>
          <a:xfrm>
            <a:off x="990600" y="14165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 - </a:t>
            </a:r>
            <a:r>
              <a:rPr lang="it-IT" sz="2800" dirty="0" err="1"/>
              <a:t>Different</a:t>
            </a:r>
            <a:r>
              <a:rPr lang="it-IT" sz="2800" dirty="0"/>
              <a:t> </a:t>
            </a:r>
            <a:r>
              <a:rPr lang="it-IT" sz="2800" dirty="0" err="1"/>
              <a:t>categories</a:t>
            </a:r>
            <a:r>
              <a:rPr lang="it-IT" sz="2800" dirty="0"/>
              <a:t> </a:t>
            </a:r>
            <a:r>
              <a:rPr lang="it-IT" sz="2800" dirty="0" err="1"/>
              <a:t>selected</a:t>
            </a:r>
            <a:r>
              <a:rPr lang="it-IT" sz="2800" dirty="0"/>
              <a:t> from a large 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CE473-7D40-4A44-B300-C59D8E1D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15" y="2615482"/>
            <a:ext cx="9479666" cy="4797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3A9AE-2019-CD43-95C6-DA45F6BB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10" y="5322658"/>
            <a:ext cx="2454746" cy="22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25F68-5D44-6549-B4C4-B1F93E26A1F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4: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D5BBD5-2AEA-4C4B-80A8-CB5AEA4DAFF1}"/>
              </a:ext>
            </a:extLst>
          </p:cNvPr>
          <p:cNvSpPr txBox="1">
            <a:spLocks/>
          </p:cNvSpPr>
          <p:nvPr/>
        </p:nvSpPr>
        <p:spPr>
          <a:xfrm>
            <a:off x="990600" y="1520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 - </a:t>
            </a:r>
            <a:r>
              <a:rPr lang="it-IT" sz="2800" dirty="0" err="1"/>
              <a:t>Different</a:t>
            </a:r>
            <a:r>
              <a:rPr lang="it-IT" sz="2800" dirty="0"/>
              <a:t> </a:t>
            </a:r>
            <a:r>
              <a:rPr lang="it-IT" sz="2800" dirty="0" err="1"/>
              <a:t>categories</a:t>
            </a:r>
            <a:r>
              <a:rPr lang="it-IT" sz="2800" dirty="0"/>
              <a:t> </a:t>
            </a:r>
            <a:r>
              <a:rPr lang="it-IT" sz="2800" dirty="0" err="1"/>
              <a:t>selected</a:t>
            </a:r>
            <a:r>
              <a:rPr lang="it-IT" sz="2800" dirty="0"/>
              <a:t> from a large corpus</a:t>
            </a:r>
          </a:p>
          <a:p>
            <a:endParaRPr lang="it-IT" sz="2800" dirty="0"/>
          </a:p>
          <a:p>
            <a:r>
              <a:rPr lang="it-IT" sz="2800" dirty="0"/>
              <a:t>  - ~16 </a:t>
            </a:r>
            <a:r>
              <a:rPr lang="it-IT" sz="2800" dirty="0" err="1"/>
              <a:t>categories</a:t>
            </a:r>
            <a:r>
              <a:rPr lang="it-IT" sz="2800" dirty="0"/>
              <a:t>, ~16 </a:t>
            </a:r>
            <a:r>
              <a:rPr lang="it-IT" sz="2800" dirty="0" err="1"/>
              <a:t>items</a:t>
            </a:r>
            <a:r>
              <a:rPr lang="it-IT" sz="2800" dirty="0"/>
              <a:t> per </a:t>
            </a:r>
            <a:r>
              <a:rPr lang="it-IT" sz="2800" dirty="0" err="1"/>
              <a:t>category</a:t>
            </a:r>
            <a:r>
              <a:rPr lang="it-IT" sz="2800" dirty="0"/>
              <a:t>, </a:t>
            </a:r>
            <a:r>
              <a:rPr lang="it-IT" sz="2800" dirty="0" err="1"/>
              <a:t>typicality</a:t>
            </a:r>
            <a:r>
              <a:rPr lang="it-IT" sz="2800" dirty="0"/>
              <a:t> task</a:t>
            </a:r>
          </a:p>
          <a:p>
            <a:br>
              <a:rPr lang="it-IT" sz="2800" dirty="0"/>
            </a:br>
            <a:endParaRPr lang="it-IT" sz="2800" dirty="0"/>
          </a:p>
          <a:p>
            <a:r>
              <a:rPr lang="it-IT" sz="2800" dirty="0"/>
              <a:t> - Goal </a:t>
            </a:r>
            <a:r>
              <a:rPr lang="it-IT" sz="2800" dirty="0" err="1"/>
              <a:t>is</a:t>
            </a:r>
            <a:r>
              <a:rPr lang="it-IT" sz="2800" dirty="0"/>
              <a:t> to investigate </a:t>
            </a:r>
            <a:r>
              <a:rPr lang="it-IT" sz="2800" dirty="0" err="1"/>
              <a:t>semantic</a:t>
            </a:r>
            <a:r>
              <a:rPr lang="it-IT" sz="2800" dirty="0"/>
              <a:t> </a:t>
            </a:r>
            <a:r>
              <a:rPr lang="it-IT" sz="2800" dirty="0" err="1"/>
              <a:t>organization</a:t>
            </a:r>
            <a:r>
              <a:rPr lang="it-IT" sz="2800" dirty="0"/>
              <a:t> </a:t>
            </a:r>
            <a:r>
              <a:rPr lang="it-IT" sz="2800" dirty="0" err="1"/>
              <a:t>across</a:t>
            </a:r>
            <a:r>
              <a:rPr lang="it-IT" sz="2800" dirty="0"/>
              <a:t> </a:t>
            </a:r>
            <a:r>
              <a:rPr lang="it-IT" sz="2800" dirty="0" err="1"/>
              <a:t>stimulus</a:t>
            </a:r>
            <a:r>
              <a:rPr lang="it-IT" sz="2800" dirty="0"/>
              <a:t> </a:t>
            </a:r>
            <a:r>
              <a:rPr lang="it-IT" sz="2800" dirty="0" err="1"/>
              <a:t>categories</a:t>
            </a:r>
            <a:endParaRPr lang="it-IT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7ED0F-AAB4-964C-9629-53088151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7584"/>
            <a:ext cx="13473641" cy="68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3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25F68-5D44-6549-B4C4-B1F93E26A1FA}"/>
              </a:ext>
            </a:extLst>
          </p:cNvPr>
          <p:cNvSpPr txBox="1">
            <a:spLocks/>
          </p:cNvSpPr>
          <p:nvPr/>
        </p:nvSpPr>
        <p:spPr>
          <a:xfrm>
            <a:off x="4856544" y="2832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00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E00-5DBA-7D48-A1BC-DFC01FC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3: </a:t>
            </a:r>
            <a:r>
              <a:rPr lang="it-IT" dirty="0" err="1"/>
              <a:t>Names</a:t>
            </a:r>
            <a:endParaRPr lang="it-IT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0DFCA1-2B41-5645-A916-BEA1768C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3" y="1839881"/>
            <a:ext cx="11140225" cy="50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1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E0C76-F474-BD45-9C55-900467B03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progress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2E9CBE-E3A0-0544-8CF2-B1C0FD7B5B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Chapter</a:t>
            </a:r>
            <a:r>
              <a:rPr lang="it-IT" dirty="0"/>
              <a:t> 4: </a:t>
            </a:r>
            <a:r>
              <a:rPr lang="it-IT" dirty="0" err="1"/>
              <a:t>Broad</a:t>
            </a:r>
            <a:r>
              <a:rPr lang="it-IT" dirty="0"/>
              <a:t>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98676-AD49-A847-AB82-5452FAB1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54"/>
            <a:ext cx="12192000" cy="5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58839" y="546793"/>
            <a:ext cx="7396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Accessing different kinds of person knowledge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"/>
          <a:stretch/>
        </p:blipFill>
        <p:spPr>
          <a:xfrm>
            <a:off x="2591600" y="1100791"/>
            <a:ext cx="7377153" cy="56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6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8575421">
            <a:off x="3126348" y="966915"/>
            <a:ext cx="61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ATL</a:t>
            </a:r>
          </a:p>
        </p:txBody>
      </p:sp>
      <p:sp>
        <p:nvSpPr>
          <p:cNvPr id="7" name="TextBox 6"/>
          <p:cNvSpPr txBox="1"/>
          <p:nvPr/>
        </p:nvSpPr>
        <p:spPr>
          <a:xfrm rot="18575421">
            <a:off x="3579339" y="8814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dmPFC</a:t>
            </a:r>
            <a:endParaRPr lang="en-US" b="1" dirty="0">
              <a:solidFill>
                <a:schemeClr val="accent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575421">
            <a:off x="2561420" y="967038"/>
            <a:ext cx="77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A1FF"/>
                </a:solidFill>
                <a:latin typeface="Helvetica" charset="0"/>
                <a:ea typeface="Helvetica" charset="0"/>
                <a:cs typeface="Helvetica" charset="0"/>
              </a:rPr>
              <a:t>ATFP</a:t>
            </a:r>
          </a:p>
        </p:txBody>
      </p:sp>
      <p:sp>
        <p:nvSpPr>
          <p:cNvPr id="9" name="TextBox 8"/>
          <p:cNvSpPr txBox="1"/>
          <p:nvPr/>
        </p:nvSpPr>
        <p:spPr>
          <a:xfrm rot="18575421">
            <a:off x="4132338" y="86006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vmPFC</a:t>
            </a:r>
            <a:endParaRPr lang="en-US" b="1" dirty="0">
              <a:solidFill>
                <a:schemeClr val="accent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8575421">
            <a:off x="1912955" y="90939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Amyg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 rot="18575421">
            <a:off x="4753976" y="9214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Prec.</a:t>
            </a:r>
            <a:endParaRPr lang="en-US" b="1" dirty="0">
              <a:solidFill>
                <a:schemeClr val="accent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8575421">
            <a:off x="1380458" y="9770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400"/>
                </a:solidFill>
                <a:latin typeface="Helvetica" charset="0"/>
                <a:ea typeface="Helvetica" charset="0"/>
                <a:cs typeface="Helvetica" charset="0"/>
              </a:rPr>
              <a:t>pSTS</a:t>
            </a:r>
          </a:p>
        </p:txBody>
      </p:sp>
      <p:sp>
        <p:nvSpPr>
          <p:cNvPr id="13" name="TextBox 12"/>
          <p:cNvSpPr txBox="1"/>
          <p:nvPr/>
        </p:nvSpPr>
        <p:spPr>
          <a:xfrm rot="18575421">
            <a:off x="935855" y="1013013"/>
            <a:ext cx="6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400"/>
                </a:solidFill>
                <a:latin typeface="Helvetica" charset="0"/>
                <a:ea typeface="Helvetica" charset="0"/>
                <a:cs typeface="Helvetica" charset="0"/>
              </a:rPr>
              <a:t>FFA</a:t>
            </a:r>
          </a:p>
        </p:txBody>
      </p:sp>
      <p:sp>
        <p:nvSpPr>
          <p:cNvPr id="14" name="TextBox 13"/>
          <p:cNvSpPr txBox="1"/>
          <p:nvPr/>
        </p:nvSpPr>
        <p:spPr>
          <a:xfrm rot="18575421">
            <a:off x="397841" y="983445"/>
            <a:ext cx="65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400"/>
                </a:solidFill>
                <a:latin typeface="Helvetica" charset="0"/>
                <a:ea typeface="Helvetica" charset="0"/>
                <a:cs typeface="Helvetica" charset="0"/>
              </a:rPr>
              <a:t>OFA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" y="1506867"/>
            <a:ext cx="5410718" cy="53304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51168" y="1577899"/>
            <a:ext cx="115736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5589" y="5633886"/>
            <a:ext cx="7726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1168" y="2667379"/>
            <a:ext cx="17329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0820" y="3682282"/>
            <a:ext cx="147476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43012" y="3159169"/>
            <a:ext cx="2539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51168" y="5171488"/>
            <a:ext cx="22485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FF62C8"/>
                </a:solidFill>
              </a:rPr>
              <a:t>First memory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92770" y="6085297"/>
            <a:ext cx="29856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7030A0"/>
                </a:solidFill>
              </a:rPr>
              <a:t>Know much about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820" y="4678405"/>
            <a:ext cx="14650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51168" y="2069689"/>
            <a:ext cx="254556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51168" y="4203219"/>
            <a:ext cx="20794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</p:spTree>
    <p:extLst>
      <p:ext uri="{BB962C8B-B14F-4D97-AF65-F5344CB8AC3E}">
        <p14:creationId xmlns:p14="http://schemas.microsoft.com/office/powerpoint/2010/main" val="86244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757053-C83B-EC41-9EC0-B717D1508499}"/>
              </a:ext>
            </a:extLst>
          </p:cNvPr>
          <p:cNvSpPr txBox="1"/>
          <p:nvPr/>
        </p:nvSpPr>
        <p:spPr>
          <a:xfrm>
            <a:off x="3511985" y="3950313"/>
            <a:ext cx="20794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CB0AF-16DF-5043-9953-41086FA87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28" t="-8162" r="9408"/>
          <a:stretch/>
        </p:blipFill>
        <p:spPr>
          <a:xfrm>
            <a:off x="489109" y="2455782"/>
            <a:ext cx="1614966" cy="199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0CFA8-AF0E-8D40-B596-2512DEAAE4A0}"/>
              </a:ext>
            </a:extLst>
          </p:cNvPr>
          <p:cNvSpPr txBox="1"/>
          <p:nvPr/>
        </p:nvSpPr>
        <p:spPr>
          <a:xfrm>
            <a:off x="555184" y="1691154"/>
            <a:ext cx="115736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49407-D57C-624B-9141-6F16A3D589EF}"/>
              </a:ext>
            </a:extLst>
          </p:cNvPr>
          <p:cNvSpPr txBox="1"/>
          <p:nvPr/>
        </p:nvSpPr>
        <p:spPr>
          <a:xfrm>
            <a:off x="3120875" y="5381462"/>
            <a:ext cx="7726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34F6F-D87C-3A4D-ADF4-4C84CCBB945B}"/>
              </a:ext>
            </a:extLst>
          </p:cNvPr>
          <p:cNvSpPr txBox="1"/>
          <p:nvPr/>
        </p:nvSpPr>
        <p:spPr>
          <a:xfrm>
            <a:off x="3027035" y="2505236"/>
            <a:ext cx="17329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4CFA-ACD2-7B44-8E04-7528757B1AD9}"/>
              </a:ext>
            </a:extLst>
          </p:cNvPr>
          <p:cNvSpPr txBox="1"/>
          <p:nvPr/>
        </p:nvSpPr>
        <p:spPr>
          <a:xfrm>
            <a:off x="3601379" y="3451247"/>
            <a:ext cx="147476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2E1AE-B0BF-9745-B5D5-246202592126}"/>
              </a:ext>
            </a:extLst>
          </p:cNvPr>
          <p:cNvSpPr txBox="1"/>
          <p:nvPr/>
        </p:nvSpPr>
        <p:spPr>
          <a:xfrm>
            <a:off x="3397782" y="2952181"/>
            <a:ext cx="2539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EE666-A501-7947-9D45-126FF254D42E}"/>
              </a:ext>
            </a:extLst>
          </p:cNvPr>
          <p:cNvSpPr txBox="1"/>
          <p:nvPr/>
        </p:nvSpPr>
        <p:spPr>
          <a:xfrm>
            <a:off x="2339508" y="4895384"/>
            <a:ext cx="22485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>
                <a:solidFill>
                  <a:srgbClr val="FF62C8"/>
                </a:solidFill>
              </a:rPr>
              <a:t>First memory</a:t>
            </a: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93187-1D15-9F48-9486-FFB42EB0B49F}"/>
              </a:ext>
            </a:extLst>
          </p:cNvPr>
          <p:cNvSpPr txBox="1"/>
          <p:nvPr/>
        </p:nvSpPr>
        <p:spPr>
          <a:xfrm>
            <a:off x="615754" y="5835710"/>
            <a:ext cx="29856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7030A0"/>
                </a:solidFill>
              </a:rPr>
              <a:t>Know much about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C725B-1A72-EB41-9F25-88548E9A12FF}"/>
              </a:ext>
            </a:extLst>
          </p:cNvPr>
          <p:cNvSpPr txBox="1"/>
          <p:nvPr/>
        </p:nvSpPr>
        <p:spPr>
          <a:xfrm>
            <a:off x="3580810" y="4406190"/>
            <a:ext cx="14650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E8E62-8DF4-E444-8CEC-F78DC9199F8F}"/>
              </a:ext>
            </a:extLst>
          </p:cNvPr>
          <p:cNvSpPr txBox="1"/>
          <p:nvPr/>
        </p:nvSpPr>
        <p:spPr>
          <a:xfrm>
            <a:off x="1478144" y="2070205"/>
            <a:ext cx="254556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AFA8AE-CC9A-8F40-93CD-6C5F459D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design (</a:t>
            </a:r>
            <a:r>
              <a:rPr lang="it-IT" dirty="0" err="1"/>
              <a:t>exp</a:t>
            </a:r>
            <a:r>
              <a:rPr lang="it-IT" dirty="0"/>
              <a:t> 1 &amp; 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072D96-BAC4-F842-9AAA-059BB91735DA}"/>
              </a:ext>
            </a:extLst>
          </p:cNvPr>
          <p:cNvSpPr/>
          <p:nvPr/>
        </p:nvSpPr>
        <p:spPr>
          <a:xfrm>
            <a:off x="5936810" y="150199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- Healthy volunteers were presented with either photographs (N=20) or names (N=24) of celebrities and were asked to recall person specific information </a:t>
            </a:r>
          </a:p>
          <a:p>
            <a:pPr algn="just"/>
            <a:r>
              <a:rPr lang="en-US" dirty="0"/>
              <a:t> - Question spanned </a:t>
            </a:r>
            <a:r>
              <a:rPr lang="en-US" b="1" dirty="0">
                <a:solidFill>
                  <a:srgbClr val="008328"/>
                </a:solidFill>
              </a:rPr>
              <a:t>nominal</a:t>
            </a:r>
            <a:r>
              <a:rPr lang="en-US" dirty="0"/>
              <a:t>, </a:t>
            </a:r>
            <a:r>
              <a:rPr lang="en-US" b="1" dirty="0">
                <a:solidFill>
                  <a:srgbClr val="FF9C3A"/>
                </a:solidFill>
              </a:rPr>
              <a:t>physical</a:t>
            </a:r>
            <a:r>
              <a:rPr lang="en-US" dirty="0"/>
              <a:t>, </a:t>
            </a:r>
            <a:r>
              <a:rPr lang="en-US" b="1" dirty="0">
                <a:solidFill>
                  <a:srgbClr val="03B0F2"/>
                </a:solidFill>
              </a:rPr>
              <a:t>social</a:t>
            </a:r>
            <a:r>
              <a:rPr lang="en-US" dirty="0"/>
              <a:t>, </a:t>
            </a:r>
            <a:r>
              <a:rPr lang="en-US" b="1" dirty="0">
                <a:solidFill>
                  <a:srgbClr val="FF62C8"/>
                </a:solidFill>
              </a:rPr>
              <a:t>episodic</a:t>
            </a:r>
            <a:r>
              <a:rPr lang="en-US" dirty="0"/>
              <a:t> and </a:t>
            </a:r>
            <a:r>
              <a:rPr lang="en-US" b="1" dirty="0">
                <a:solidFill>
                  <a:srgbClr val="6F2F9F"/>
                </a:solidFill>
              </a:rPr>
              <a:t>biographical</a:t>
            </a:r>
            <a:r>
              <a:rPr lang="en-US" dirty="0"/>
              <a:t> knowledge 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D04A94-F312-1E41-8094-3B11344B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50" y="5284584"/>
            <a:ext cx="985040" cy="1313386"/>
          </a:xfrm>
          <a:prstGeom prst="rect">
            <a:avLst/>
          </a:prstGeom>
          <a:scene3d>
            <a:camera prst="isometricRightUp">
              <a:rot lat="2100000" lon="19200000" rev="0"/>
            </a:camera>
            <a:lightRig rig="threePt" dir="t"/>
          </a:scene3d>
          <a:sp3d extrusionH="63500" contourW="12700"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F6478C-7C01-F247-B827-EBF90C90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0" y="5179017"/>
            <a:ext cx="985040" cy="1313386"/>
          </a:xfrm>
          <a:prstGeom prst="rect">
            <a:avLst/>
          </a:prstGeom>
          <a:scene3d>
            <a:camera prst="isometricRightUp">
              <a:rot lat="2100000" lon="19200000" rev="0"/>
            </a:camera>
            <a:lightRig rig="threePt" dir="t"/>
          </a:scene3d>
          <a:sp3d extrusionH="63500" contourW="12700"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83A9EF-3504-8942-9DC2-E0D83D530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75" y="2929111"/>
            <a:ext cx="1254508" cy="1672676"/>
          </a:xfrm>
          <a:prstGeom prst="rect">
            <a:avLst/>
          </a:prstGeom>
          <a:scene3d>
            <a:camera prst="isometricLeftDown"/>
            <a:lightRig rig="threePt" dir="t"/>
          </a:scene3d>
          <a:sp3d extrusionH="63500" contourW="12700"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5F72B3-438D-8E45-ABC2-23471F7B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6" y="3091735"/>
            <a:ext cx="5351744" cy="20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investigation</a:t>
            </a:r>
            <a:r>
              <a:rPr lang="it-IT" dirty="0"/>
              <a:t> of the </a:t>
            </a:r>
            <a:r>
              <a:rPr lang="it-IT" dirty="0" err="1"/>
              <a:t>behavioural</a:t>
            </a:r>
            <a:r>
              <a:rPr lang="it-IT" dirty="0"/>
              <a:t> </a:t>
            </a:r>
            <a:r>
              <a:rPr lang="it-IT" dirty="0" err="1"/>
              <a:t>indicators</a:t>
            </a:r>
            <a:r>
              <a:rPr lang="it-IT" dirty="0"/>
              <a:t> of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and processing of </a:t>
            </a:r>
            <a:r>
              <a:rPr lang="it-IT" dirty="0" err="1"/>
              <a:t>people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3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investigation</a:t>
            </a:r>
            <a:r>
              <a:rPr lang="it-IT" dirty="0"/>
              <a:t> of the </a:t>
            </a:r>
            <a:r>
              <a:rPr lang="it-IT" dirty="0" err="1"/>
              <a:t>behavioural</a:t>
            </a:r>
            <a:r>
              <a:rPr lang="it-IT" dirty="0"/>
              <a:t> </a:t>
            </a:r>
            <a:r>
              <a:rPr lang="it-IT" dirty="0" err="1"/>
              <a:t>indicators</a:t>
            </a:r>
            <a:r>
              <a:rPr lang="it-IT" dirty="0"/>
              <a:t> of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and processing of </a:t>
            </a:r>
            <a:r>
              <a:rPr lang="it-IT" dirty="0" err="1"/>
              <a:t>people</a:t>
            </a:r>
            <a:endParaRPr lang="it-IT" dirty="0"/>
          </a:p>
          <a:p>
            <a:r>
              <a:rPr lang="it-IT" dirty="0" err="1"/>
              <a:t>Measured</a:t>
            </a:r>
            <a:r>
              <a:rPr lang="it-IT" dirty="0"/>
              <a:t> by: RT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subjective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774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</a:t>
            </a:r>
            <a:r>
              <a:rPr lang="it-IT" b="1" dirty="0"/>
              <a:t>RT </a:t>
            </a:r>
            <a:r>
              <a:rPr lang="it-IT" b="1" dirty="0" err="1"/>
              <a:t>similarity</a:t>
            </a:r>
            <a:r>
              <a:rPr lang="it-IT" b="1" dirty="0"/>
              <a:t>, </a:t>
            </a:r>
            <a:r>
              <a:rPr lang="it-IT" b="1" dirty="0" err="1"/>
              <a:t>response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, </a:t>
            </a:r>
            <a:r>
              <a:rPr lang="it-IT" dirty="0" err="1"/>
              <a:t>subjective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4B909-C818-C741-BE66-DD389304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529"/>
            <a:ext cx="5198035" cy="14568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928C10-8FF4-2D43-8552-BFC089147775}"/>
              </a:ext>
            </a:extLst>
          </p:cNvPr>
          <p:cNvSpPr txBox="1">
            <a:spLocks/>
          </p:cNvSpPr>
          <p:nvPr/>
        </p:nvSpPr>
        <p:spPr>
          <a:xfrm rot="17488773">
            <a:off x="-3000190" y="-21053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 err="1"/>
              <a:t>Cognitions</a:t>
            </a:r>
            <a:endParaRPr lang="it-IT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4C4387-58F9-3347-B58B-F5CE87EAA260}"/>
              </a:ext>
            </a:extLst>
          </p:cNvPr>
          <p:cNvSpPr txBox="1">
            <a:spLocks/>
          </p:cNvSpPr>
          <p:nvPr/>
        </p:nvSpPr>
        <p:spPr>
          <a:xfrm>
            <a:off x="2877671" y="3153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13454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</a:t>
            </a:r>
            <a:r>
              <a:rPr lang="it-IT" b="1" dirty="0"/>
              <a:t>RT </a:t>
            </a:r>
            <a:r>
              <a:rPr lang="it-IT" b="1" dirty="0" err="1"/>
              <a:t>similarity</a:t>
            </a:r>
            <a:r>
              <a:rPr lang="it-IT" b="1" dirty="0"/>
              <a:t>, </a:t>
            </a:r>
            <a:r>
              <a:rPr lang="it-IT" b="1" dirty="0" err="1"/>
              <a:t>response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, </a:t>
            </a:r>
            <a:r>
              <a:rPr lang="it-IT" dirty="0" err="1"/>
              <a:t>subjective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4B909-C818-C741-BE66-DD389304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529"/>
            <a:ext cx="5198035" cy="14568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928C10-8FF4-2D43-8552-BFC089147775}"/>
              </a:ext>
            </a:extLst>
          </p:cNvPr>
          <p:cNvSpPr txBox="1">
            <a:spLocks/>
          </p:cNvSpPr>
          <p:nvPr/>
        </p:nvSpPr>
        <p:spPr>
          <a:xfrm rot="17488773">
            <a:off x="-3000190" y="-21053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 err="1"/>
              <a:t>Cognitions</a:t>
            </a:r>
            <a:endParaRPr lang="it-IT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4C4387-58F9-3347-B58B-F5CE87EAA260}"/>
              </a:ext>
            </a:extLst>
          </p:cNvPr>
          <p:cNvSpPr txBox="1">
            <a:spLocks/>
          </p:cNvSpPr>
          <p:nvPr/>
        </p:nvSpPr>
        <p:spPr>
          <a:xfrm>
            <a:off x="2877671" y="3153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/>
              <a:t>People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8DBB-F0DB-FC45-96C8-C528D2C1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91" y="4300345"/>
            <a:ext cx="6813176" cy="279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17587-7D1E-6E4D-B1D7-49A013D5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91" y="4904872"/>
            <a:ext cx="6906252" cy="288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A71F6-DB0B-1041-BB58-8939CC7E0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" y="4298742"/>
            <a:ext cx="1539192" cy="35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C56C3-794C-2C49-AC12-BCAD4ED54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18" y="4845309"/>
            <a:ext cx="1089428" cy="429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E4FE9C-AED8-6940-9659-76B953192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488" y="4295796"/>
            <a:ext cx="2923568" cy="23000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682820-6265-3344-9592-52A5F07AA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06" y="2178743"/>
            <a:ext cx="2184400" cy="19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</a:t>
            </a:r>
            <a:r>
              <a:rPr lang="it-IT" b="1" dirty="0"/>
              <a:t>RT </a:t>
            </a:r>
            <a:r>
              <a:rPr lang="it-IT" b="1" dirty="0" err="1"/>
              <a:t>similarity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, </a:t>
            </a:r>
            <a:r>
              <a:rPr lang="it-IT" dirty="0" err="1"/>
              <a:t>subjective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CB457-E881-3940-927F-FC57DF91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72" y="2126378"/>
            <a:ext cx="8189655" cy="4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F52C-4C66-BC44-A08A-6DA1395E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1: </a:t>
            </a:r>
            <a:r>
              <a:rPr lang="it-IT" dirty="0" err="1"/>
              <a:t>Behavioral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6BB5-77AE-CE4F-A72A-36B5E16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775"/>
            <a:ext cx="10515600" cy="4351338"/>
          </a:xfrm>
        </p:spPr>
        <p:txBody>
          <a:bodyPr/>
          <a:lstStyle/>
          <a:p>
            <a:r>
              <a:rPr lang="it-IT" dirty="0" err="1"/>
              <a:t>Measured</a:t>
            </a:r>
            <a:r>
              <a:rPr lang="it-IT" dirty="0"/>
              <a:t> by: RT </a:t>
            </a:r>
            <a:r>
              <a:rPr lang="it-IT" dirty="0" err="1"/>
              <a:t>similarity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dirty="0"/>
              <a:t>, </a:t>
            </a:r>
            <a:r>
              <a:rPr lang="it-IT" dirty="0" err="1"/>
              <a:t>subjective</a:t>
            </a:r>
            <a:r>
              <a:rPr lang="it-IT" dirty="0"/>
              <a:t> </a:t>
            </a:r>
            <a:r>
              <a:rPr lang="it-IT" dirty="0" err="1"/>
              <a:t>similarity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3E68-9BD4-BB4A-BF89-7882D3C7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98" y="2126378"/>
            <a:ext cx="8063998" cy="46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5133</TotalTime>
  <Words>619</Words>
  <Application>Microsoft Macintosh PowerPoint</Application>
  <PresentationFormat>Widescreen</PresentationFormat>
  <Paragraphs>120</Paragraphs>
  <Slides>29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Light</vt:lpstr>
      <vt:lpstr>Office Theme</vt:lpstr>
      <vt:lpstr>OC meeting: Thesis presentation</vt:lpstr>
      <vt:lpstr>Overview</vt:lpstr>
      <vt:lpstr>Experimental design (exp 1 &amp; 2)</vt:lpstr>
      <vt:lpstr>Chapter 1: Behavioral data</vt:lpstr>
      <vt:lpstr>Chapter 1: Behavioral data</vt:lpstr>
      <vt:lpstr>Chapter 1: Behavioral data</vt:lpstr>
      <vt:lpstr>Chapter 1: Behavioral data</vt:lpstr>
      <vt:lpstr>Chapter 1: Behavioral data</vt:lpstr>
      <vt:lpstr>Chapter 1: Behavioral data</vt:lpstr>
      <vt:lpstr>Chapter 1: Behavioral data</vt:lpstr>
      <vt:lpstr>Chapter 1: Behavioral data</vt:lpstr>
      <vt:lpstr>Chapter 1: Behavioral data</vt:lpstr>
      <vt:lpstr>Chapter 2: Faces</vt:lpstr>
      <vt:lpstr>Chapter 2: Faces</vt:lpstr>
      <vt:lpstr>Chapter 2: Faces</vt:lpstr>
      <vt:lpstr>Chapter 2: Faces</vt:lpstr>
      <vt:lpstr>Chapter 2: Faces</vt:lpstr>
      <vt:lpstr>Chapter 3: Names</vt:lpstr>
      <vt:lpstr>Chapter 3: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Names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61</cp:revision>
  <dcterms:created xsi:type="dcterms:W3CDTF">2017-11-27T15:56:19Z</dcterms:created>
  <dcterms:modified xsi:type="dcterms:W3CDTF">2018-09-10T13:53:45Z</dcterms:modified>
</cp:coreProperties>
</file>